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notesMasterIdLst>
    <p:notesMasterId r:id="rId17"/>
  </p:notesMasterIdLst>
  <p:sldIdLst>
    <p:sldId id="263" r:id="rId2"/>
    <p:sldId id="262" r:id="rId3"/>
    <p:sldId id="264" r:id="rId4"/>
    <p:sldId id="265" r:id="rId5"/>
    <p:sldId id="266" r:id="rId6"/>
    <p:sldId id="267" r:id="rId7"/>
    <p:sldId id="272" r:id="rId8"/>
    <p:sldId id="256" r:id="rId9"/>
    <p:sldId id="258" r:id="rId10"/>
    <p:sldId id="268" r:id="rId11"/>
    <p:sldId id="269" r:id="rId12"/>
    <p:sldId id="260" r:id="rId13"/>
    <p:sldId id="271" r:id="rId14"/>
    <p:sldId id="26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39" autoAdjust="0"/>
    <p:restoredTop sz="94659"/>
  </p:normalViewPr>
  <p:slideViewPr>
    <p:cSldViewPr snapToGrid="0" snapToObjects="1">
      <p:cViewPr>
        <p:scale>
          <a:sx n="85" d="100"/>
          <a:sy n="85" d="100"/>
        </p:scale>
        <p:origin x="1336" y="8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131EA-71C0-F648-BB8C-B08602521F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6AAF7-D921-9D4C-BC4F-CF303EA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73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8601"/>
            <a:ext cx="103632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800600"/>
            <a:ext cx="9144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1"/>
            <a:ext cx="103632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8601"/>
            <a:ext cx="103632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24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688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176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176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90944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90944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00200"/>
            <a:ext cx="6815667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600200"/>
            <a:ext cx="4011084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12001169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715000"/>
            <a:ext cx="108712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09600" y="4953000"/>
            <a:ext cx="108712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77216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52601"/>
            <a:ext cx="1016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92876"/>
            <a:ext cx="4572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189124" y="5824644"/>
            <a:ext cx="131572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001499" y="0"/>
            <a:ext cx="19050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001499" y="1371600"/>
            <a:ext cx="190501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gif"/><Relationship Id="rId3" Type="http://schemas.openxmlformats.org/officeDocument/2006/relationships/hyperlink" Target="https://github.com/nickjoodi/Deep-Learning-for-Knowledge-Graph-Completion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query.wikidata.org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Deep Learning over Knowledge Graphs</a:t>
            </a:r>
            <a:endParaRPr lang="en-US" sz="4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813607" y="3255351"/>
            <a:ext cx="9144000" cy="914400"/>
          </a:xfrm>
        </p:spPr>
        <p:txBody>
          <a:bodyPr/>
          <a:lstStyle/>
          <a:p>
            <a:r>
              <a:rPr lang="en-US" dirty="0" smtClean="0"/>
              <a:t>Doug Sherman, Cesar </a:t>
            </a:r>
            <a:r>
              <a:rPr lang="en-US" dirty="0" err="1" smtClean="0"/>
              <a:t>Bortolo</a:t>
            </a:r>
            <a:r>
              <a:rPr lang="en-US" dirty="0" smtClean="0"/>
              <a:t>, Kevin Jesse, Nicholas Joodi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97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Neural Tensor Network </a:t>
            </a:r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09600" y="5028575"/>
            <a:ext cx="10972800" cy="1521492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U, W, V, and b are the parameters in the scoring function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f is the </a:t>
            </a:r>
            <a:r>
              <a:rPr lang="en-US" dirty="0" err="1" smtClean="0"/>
              <a:t>tanh</a:t>
            </a:r>
            <a:r>
              <a:rPr lang="en-US" dirty="0" smtClean="0"/>
              <a:t> activation function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e</a:t>
            </a:r>
            <a:r>
              <a:rPr lang="en-US" baseline="-25000" dirty="0" smtClean="0"/>
              <a:t>1</a:t>
            </a:r>
            <a:r>
              <a:rPr lang="en-US" dirty="0"/>
              <a:t> </a:t>
            </a:r>
            <a:r>
              <a:rPr lang="en-US" dirty="0" smtClean="0"/>
              <a:t>and e</a:t>
            </a:r>
            <a:r>
              <a:rPr lang="en-US" baseline="-25000" dirty="0" smtClean="0"/>
              <a:t>2</a:t>
            </a:r>
            <a:r>
              <a:rPr lang="en-US" dirty="0" smtClean="0"/>
              <a:t> are the entity </a:t>
            </a:r>
            <a:r>
              <a:rPr lang="en-US" dirty="0" err="1" smtClean="0"/>
              <a:t>embeddings</a:t>
            </a:r>
            <a:r>
              <a:rPr lang="en-US" dirty="0" smtClean="0"/>
              <a:t> passed as inputs</a:t>
            </a:r>
          </a:p>
          <a:p>
            <a:pPr marL="800100" lvl="1" indent="-342900">
              <a:buFont typeface="Arial"/>
              <a:buChar char="•"/>
            </a:pPr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5" name="Picture 4" descr="Screen Shot 2017-11-30 at 5.01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583" y="1526126"/>
            <a:ext cx="6026947" cy="3233826"/>
          </a:xfrm>
          <a:prstGeom prst="rect">
            <a:avLst/>
          </a:prstGeom>
        </p:spPr>
      </p:pic>
      <p:sp>
        <p:nvSpPr>
          <p:cNvPr id="12" name="Content Placeholder 7"/>
          <p:cNvSpPr txBox="1">
            <a:spLocks/>
          </p:cNvSpPr>
          <p:nvPr/>
        </p:nvSpPr>
        <p:spPr>
          <a:xfrm>
            <a:off x="6197600" y="4301186"/>
            <a:ext cx="5384800" cy="2090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757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NTN </a:t>
            </a:r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914990" y="2212976"/>
            <a:ext cx="10203421" cy="2422525"/>
          </a:xfrm>
        </p:spPr>
        <p:txBody>
          <a:bodyPr>
            <a:normAutofit/>
          </a:bodyPr>
          <a:lstStyle/>
          <a:p>
            <a:r>
              <a:rPr lang="en-US" sz="1800" dirty="0"/>
              <a:t>C</a:t>
            </a:r>
            <a:r>
              <a:rPr lang="en-US" sz="1800" dirty="0" smtClean="0"/>
              <a:t>ontrastive max margin loss: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For every positive triplet in the training set, corrupt it, and it should receive a higher score than the corrupted </a:t>
            </a:r>
            <a:r>
              <a:rPr lang="en-US" sz="1800" dirty="0" smtClean="0"/>
              <a:t>triplet</a:t>
            </a:r>
            <a:endParaRPr lang="en-US" sz="1800" dirty="0"/>
          </a:p>
        </p:txBody>
      </p:sp>
      <p:sp>
        <p:nvSpPr>
          <p:cNvPr id="15" name="Content Placeholder 7"/>
          <p:cNvSpPr>
            <a:spLocks noGrp="1"/>
          </p:cNvSpPr>
          <p:nvPr>
            <p:ph sz="quarter" idx="4294967295"/>
          </p:nvPr>
        </p:nvSpPr>
        <p:spPr>
          <a:xfrm>
            <a:off x="914990" y="5029582"/>
            <a:ext cx="10040938" cy="1362075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 err="1" smtClean="0"/>
              <a:t>Ω</a:t>
            </a:r>
            <a:r>
              <a:rPr lang="en-US" sz="1800" dirty="0" smtClean="0"/>
              <a:t> is the network parameters, N is the number of samples. C is the corruption size,  </a:t>
            </a:r>
            <a:r>
              <a:rPr lang="en-US" sz="1800" dirty="0" err="1" smtClean="0"/>
              <a:t>λ</a:t>
            </a:r>
            <a:r>
              <a:rPr lang="en-US" sz="1800" dirty="0" smtClean="0"/>
              <a:t> is the regularization term, g is the scoring function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Essentially train the model to increase the margin between the scores for a correct triplet with respect to a corrupted triplet</a:t>
            </a:r>
            <a:endParaRPr lang="en-US" sz="1800" dirty="0"/>
          </a:p>
        </p:txBody>
      </p:sp>
      <p:pic>
        <p:nvPicPr>
          <p:cNvPr id="10" name="Picture 9" descr="Screen Shot 2017-11-30 at 8.56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878" y="3612672"/>
            <a:ext cx="8161961" cy="1022829"/>
          </a:xfrm>
          <a:prstGeom prst="rect">
            <a:avLst/>
          </a:prstGeom>
        </p:spPr>
      </p:pic>
      <p:sp>
        <p:nvSpPr>
          <p:cNvPr id="12" name="Content Placeholder 7"/>
          <p:cNvSpPr txBox="1">
            <a:spLocks/>
          </p:cNvSpPr>
          <p:nvPr/>
        </p:nvSpPr>
        <p:spPr>
          <a:xfrm>
            <a:off x="6197600" y="4301186"/>
            <a:ext cx="5384800" cy="2090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37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1147" y="0"/>
            <a:ext cx="6488668" cy="648866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096656" y="6445293"/>
            <a:ext cx="24176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hlinkClick r:id="rId3"/>
              </a:rPr>
              <a:t>Click here if .gif doesn't load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9960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set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Problem: Significantly more negative samples than there are false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Example: 5 types of relations, 2000 entities = roughly 20000000 variations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A classifier that simply returns negative could perform very well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Solution: Create a more realistic, harder test criteria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For every positive triplet, create a negative triplet by replacing the tail entity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Example: 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Positive Triplet: </a:t>
            </a:r>
            <a:r>
              <a:rPr lang="en-US" i="1" dirty="0"/>
              <a:t>{</a:t>
            </a:r>
            <a:r>
              <a:rPr lang="en-US" i="1" dirty="0" smtClean="0"/>
              <a:t>Barack Obama, father, </a:t>
            </a:r>
            <a:r>
              <a:rPr lang="en-US" i="1" dirty="0" err="1" smtClean="0"/>
              <a:t>Maliah</a:t>
            </a:r>
            <a:r>
              <a:rPr lang="en-US" i="1" dirty="0" smtClean="0"/>
              <a:t> Obama}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False Triplet creation: </a:t>
            </a:r>
            <a:r>
              <a:rPr lang="en-US" i="1" dirty="0" smtClean="0"/>
              <a:t>{Barack Obama, father, Chelsea Clinton}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Will not create: </a:t>
            </a:r>
            <a:r>
              <a:rPr lang="en-US" i="1" dirty="0" smtClean="0"/>
              <a:t>{</a:t>
            </a:r>
            <a:r>
              <a:rPr lang="en-US" i="1" dirty="0" err="1" smtClean="0"/>
              <a:t>Maliah</a:t>
            </a:r>
            <a:r>
              <a:rPr lang="en-US" i="1" dirty="0" smtClean="0"/>
              <a:t> Obama, father, Chelsea Clinton} </a:t>
            </a:r>
          </a:p>
          <a:p>
            <a:pPr marL="1943100" lvl="3" indent="-342900">
              <a:buFont typeface="Arial"/>
              <a:buChar char="•"/>
            </a:pPr>
            <a:r>
              <a:rPr lang="en-US" dirty="0" smtClean="0"/>
              <a:t>since </a:t>
            </a:r>
            <a:r>
              <a:rPr lang="en-US" dirty="0" err="1" smtClean="0"/>
              <a:t>Maliah</a:t>
            </a:r>
            <a:r>
              <a:rPr lang="en-US" dirty="0" smtClean="0"/>
              <a:t> Obama never showed up as the head entity for that relation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50% positive test cases and 50% negative test cases</a:t>
            </a:r>
            <a:endParaRPr lang="en-US" dirty="0"/>
          </a:p>
          <a:p>
            <a:pPr marL="1485900" lvl="2" indent="-342900">
              <a:buFont typeface="Arial"/>
              <a:buChar char="•"/>
            </a:pPr>
            <a:endParaRPr lang="en-US" dirty="0" smtClean="0"/>
          </a:p>
          <a:p>
            <a:pPr marL="800100" lvl="1" indent="-342900">
              <a:buFont typeface="Arial"/>
              <a:buChar char="•"/>
            </a:pPr>
            <a:endParaRPr lang="en-US" dirty="0" smtClean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810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11" y="4561798"/>
            <a:ext cx="11742603" cy="229620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18" y="532910"/>
            <a:ext cx="95123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02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MLP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Benefits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Faster training time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Performed well over relatively sparse </a:t>
            </a:r>
            <a:r>
              <a:rPr lang="en-US" dirty="0" err="1" smtClean="0"/>
              <a:t>pretrained</a:t>
            </a:r>
            <a:r>
              <a:rPr lang="en-US" dirty="0" smtClean="0"/>
              <a:t> word </a:t>
            </a:r>
            <a:r>
              <a:rPr lang="en-US" dirty="0" err="1" smtClean="0"/>
              <a:t>embeddings</a:t>
            </a:r>
            <a:endParaRPr lang="en-US" dirty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Disadvantage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Did not perform as well overall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NTN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Benefits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Overall, outperformed MLP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Learns semantic representation of entity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Disadvantage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Very long training time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Future work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Execute the models over </a:t>
            </a:r>
            <a:r>
              <a:rPr lang="en-US" dirty="0" err="1" smtClean="0"/>
              <a:t>pretrained</a:t>
            </a:r>
            <a:r>
              <a:rPr lang="en-US" dirty="0" smtClean="0"/>
              <a:t> </a:t>
            </a:r>
            <a:r>
              <a:rPr lang="en-US" dirty="0" err="1" smtClean="0"/>
              <a:t>embeddings</a:t>
            </a:r>
            <a:r>
              <a:rPr lang="en-US" dirty="0" smtClean="0"/>
              <a:t> that represent all words in the knowledge graph</a:t>
            </a:r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63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9611177" cy="1371600"/>
          </a:xfrm>
        </p:spPr>
        <p:txBody>
          <a:bodyPr/>
          <a:lstStyle/>
          <a:p>
            <a:r>
              <a:rPr lang="en-US" dirty="0" smtClean="0"/>
              <a:t>Knowledge Graph Completion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Knowledge base composed of concepts and </a:t>
            </a:r>
            <a:r>
              <a:rPr lang="en-US" dirty="0" smtClean="0"/>
              <a:t>relations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Problem</a:t>
            </a:r>
            <a:r>
              <a:rPr lang="en-US" dirty="0"/>
              <a:t>: Missing relations between these concepts </a:t>
            </a:r>
            <a:r>
              <a:rPr lang="en-US" dirty="0">
                <a:sym typeface="Wingdings"/>
              </a:rPr>
              <a:t> incomplete knowledge base</a:t>
            </a:r>
          </a:p>
          <a:p>
            <a:r>
              <a:rPr lang="en-US" dirty="0">
                <a:sym typeface="Wingdings"/>
              </a:rPr>
              <a:t>Representation:</a:t>
            </a:r>
          </a:p>
          <a:p>
            <a:pPr lvl="1"/>
            <a:r>
              <a:rPr lang="en-US" dirty="0">
                <a:sym typeface="Wingdings"/>
              </a:rPr>
              <a:t>Concepts = nodes</a:t>
            </a:r>
          </a:p>
          <a:p>
            <a:pPr lvl="1"/>
            <a:r>
              <a:rPr lang="en-US" dirty="0">
                <a:sym typeface="Wingdings"/>
              </a:rPr>
              <a:t>Relations = edges</a:t>
            </a:r>
          </a:p>
          <a:p>
            <a:pPr lvl="1"/>
            <a:r>
              <a:rPr lang="en-US" dirty="0" smtClean="0">
                <a:sym typeface="Wingdings"/>
              </a:rPr>
              <a:t> </a:t>
            </a:r>
            <a:r>
              <a:rPr lang="en-US" dirty="0">
                <a:sym typeface="Wingdings"/>
              </a:rPr>
              <a:t>Knowledge graph</a:t>
            </a:r>
          </a:p>
          <a:p>
            <a:r>
              <a:rPr lang="en-US" dirty="0" smtClean="0">
                <a:sym typeface="Wingdings"/>
              </a:rPr>
              <a:t>Solution: knowledge Graph Completion</a:t>
            </a:r>
            <a:endParaRPr lang="en-US" dirty="0">
              <a:sym typeface="Wingding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37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133" y="-291243"/>
            <a:ext cx="11875663" cy="1371600"/>
          </a:xfrm>
        </p:spPr>
        <p:txBody>
          <a:bodyPr>
            <a:normAutofit/>
          </a:bodyPr>
          <a:lstStyle/>
          <a:p>
            <a:r>
              <a:rPr lang="en-US" dirty="0" smtClean="0"/>
              <a:t>Knowledge Graph Completion</a:t>
            </a:r>
            <a:endParaRPr lang="en-US" dirty="0"/>
          </a:p>
        </p:txBody>
      </p:sp>
      <p:pic>
        <p:nvPicPr>
          <p:cNvPr id="4" name="Picture 3" descr="unlinked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22" y="1080357"/>
            <a:ext cx="6426237" cy="569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133" y="-291243"/>
            <a:ext cx="11875663" cy="1371600"/>
          </a:xfrm>
        </p:spPr>
        <p:txBody>
          <a:bodyPr>
            <a:normAutofit/>
          </a:bodyPr>
          <a:lstStyle/>
          <a:p>
            <a:r>
              <a:rPr lang="en-US" dirty="0" smtClean="0"/>
              <a:t>Knowledge Graph Completion</a:t>
            </a:r>
            <a:endParaRPr lang="en-US" dirty="0"/>
          </a:p>
        </p:txBody>
      </p:sp>
      <p:pic>
        <p:nvPicPr>
          <p:cNvPr id="4" name="Picture 3" descr="unlinked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22" y="1080357"/>
            <a:ext cx="6426237" cy="5694864"/>
          </a:xfrm>
          <a:prstGeom prst="rect">
            <a:avLst/>
          </a:prstGeom>
        </p:spPr>
      </p:pic>
      <p:pic>
        <p:nvPicPr>
          <p:cNvPr id="5" name="Picture 4" descr="linkedGrap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22" y="1080357"/>
            <a:ext cx="6426237" cy="569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6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307657"/>
            <a:ext cx="7721600" cy="1371600"/>
          </a:xfrm>
        </p:spPr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pic>
        <p:nvPicPr>
          <p:cNvPr id="4" name="Picture 3" descr="wikidatasparq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17" y="2821944"/>
            <a:ext cx="1779063" cy="23742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43720" y="2028040"/>
            <a:ext cx="1794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smtClean="0">
                <a:latin typeface="+mj-lt"/>
              </a:rPr>
              <a:t>Embeddings</a:t>
            </a:r>
            <a:endParaRPr lang="en-US" sz="2400" b="1" i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956067" y="2120372"/>
            <a:ext cx="7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latin typeface="+mj-lt"/>
              </a:rPr>
              <a:t>Facts</a:t>
            </a:r>
            <a:endParaRPr lang="en-US" b="1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" y="5182236"/>
            <a:ext cx="2569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1. Extract subset of </a:t>
            </a:r>
            <a:r>
              <a:rPr lang="en-US" sz="1600" dirty="0" err="1" smtClean="0"/>
              <a:t>Wikidata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847973" y="1689485"/>
            <a:ext cx="25327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</a:t>
            </a:r>
            <a:r>
              <a:rPr lang="en-US" sz="1600" dirty="0" smtClean="0"/>
              <a:t>. Numerical representation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6371339" y="6152963"/>
            <a:ext cx="245732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3. Neural Tensor Network /</a:t>
            </a:r>
          </a:p>
          <a:p>
            <a:r>
              <a:rPr lang="en-US" sz="1600" dirty="0" smtClean="0"/>
              <a:t>Multilayered Perceptron</a:t>
            </a:r>
          </a:p>
        </p:txBody>
      </p:sp>
      <p:pic>
        <p:nvPicPr>
          <p:cNvPr id="13" name="Picture 12" descr="deep-learning-bra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057" y="5047715"/>
            <a:ext cx="1389131" cy="9461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712425" y="1750386"/>
            <a:ext cx="1318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4</a:t>
            </a:r>
            <a:r>
              <a:rPr lang="en-US" sz="1600" dirty="0" smtClean="0"/>
              <a:t>. Predictions</a:t>
            </a:r>
            <a:endParaRPr lang="en-US" sz="1600" dirty="0"/>
          </a:p>
        </p:txBody>
      </p:sp>
      <p:cxnSp>
        <p:nvCxnSpPr>
          <p:cNvPr id="23" name="Elbow Connector 22"/>
          <p:cNvCxnSpPr/>
          <p:nvPr/>
        </p:nvCxnSpPr>
        <p:spPr>
          <a:xfrm>
            <a:off x="1487479" y="5715000"/>
            <a:ext cx="3042188" cy="787400"/>
          </a:xfrm>
          <a:prstGeom prst="bentConnector3">
            <a:avLst>
              <a:gd name="adj1" fmla="val -96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529667" y="2727969"/>
            <a:ext cx="0" cy="37744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/>
          <p:nvPr/>
        </p:nvCxnSpPr>
        <p:spPr>
          <a:xfrm rot="16200000" flipH="1">
            <a:off x="6001415" y="2948124"/>
            <a:ext cx="2877336" cy="1037167"/>
          </a:xfrm>
          <a:prstGeom prst="bentConnector3">
            <a:avLst>
              <a:gd name="adj1" fmla="val 345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5400000" flipH="1" flipV="1">
            <a:off x="8689507" y="3521128"/>
            <a:ext cx="2792823" cy="1206504"/>
          </a:xfrm>
          <a:prstGeom prst="bentConnector3">
            <a:avLst>
              <a:gd name="adj1" fmla="val -59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833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Data Collection &amp; Curating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318"/>
            <a:ext cx="10160000" cy="5054466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Demonstration </a:t>
            </a:r>
            <a:r>
              <a:rPr lang="en-US" dirty="0" smtClean="0"/>
              <a:t>using </a:t>
            </a:r>
            <a:r>
              <a:rPr lang="en-US" dirty="0" err="1" smtClean="0"/>
              <a:t>Wikidata</a:t>
            </a:r>
            <a:r>
              <a:rPr lang="en-US" dirty="0" smtClean="0"/>
              <a:t> service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Extract subset of </a:t>
            </a:r>
            <a:r>
              <a:rPr lang="en-US" dirty="0" err="1" smtClean="0"/>
              <a:t>WikiData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Create entity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Construct training and test data </a:t>
            </a:r>
            <a:r>
              <a:rPr lang="en-US" dirty="0" smtClean="0"/>
              <a:t>sets</a:t>
            </a:r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lvl="1" indent="0">
              <a:buNone/>
            </a:pPr>
            <a:r>
              <a:rPr lang="en-US" sz="1400" dirty="0" smtClean="0">
                <a:latin typeface="Courier New"/>
                <a:cs typeface="Courier New"/>
              </a:rPr>
              <a:t>SELECT </a:t>
            </a:r>
            <a:r>
              <a:rPr lang="en-US" sz="1400" dirty="0">
                <a:latin typeface="Courier New"/>
                <a:cs typeface="Courier New"/>
              </a:rPr>
              <a:t>?human ?</a:t>
            </a:r>
            <a:r>
              <a:rPr lang="en-US" sz="1400" dirty="0" err="1">
                <a:latin typeface="Courier New"/>
                <a:cs typeface="Courier New"/>
              </a:rPr>
              <a:t>humanLabel</a:t>
            </a:r>
            <a:r>
              <a:rPr lang="en-US" sz="1400" dirty="0">
                <a:latin typeface="Courier New"/>
                <a:cs typeface="Courier New"/>
              </a:rPr>
              <a:t> ?spouse ?</a:t>
            </a:r>
            <a:r>
              <a:rPr lang="en-US" sz="1400" dirty="0" err="1">
                <a:latin typeface="Courier New"/>
                <a:cs typeface="Courier New"/>
              </a:rPr>
              <a:t>spouseLabel</a:t>
            </a:r>
            <a:r>
              <a:rPr lang="en-US" sz="1400" dirty="0">
                <a:latin typeface="Courier New"/>
                <a:cs typeface="Courier New"/>
              </a:rPr>
              <a:t> WHERE {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?human wdt:P31 wd:Q5.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?human wdt:P26 ?spouse.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  SERVICE </a:t>
            </a:r>
            <a:r>
              <a:rPr lang="en-US" sz="1400" dirty="0" err="1">
                <a:latin typeface="Courier New"/>
                <a:cs typeface="Courier New"/>
              </a:rPr>
              <a:t>wikibase:label</a:t>
            </a:r>
            <a:r>
              <a:rPr lang="en-US" sz="1400" dirty="0">
                <a:latin typeface="Courier New"/>
                <a:cs typeface="Courier New"/>
              </a:rPr>
              <a:t> { </a:t>
            </a:r>
            <a:r>
              <a:rPr lang="en-US" sz="1400" dirty="0" err="1">
                <a:latin typeface="Courier New"/>
                <a:cs typeface="Courier New"/>
              </a:rPr>
              <a:t>bd:serviceParam</a:t>
            </a:r>
            <a:r>
              <a:rPr lang="en-US" sz="1400" dirty="0">
                <a:latin typeface="Courier New"/>
                <a:cs typeface="Courier New"/>
              </a:rPr>
              <a:t> </a:t>
            </a:r>
            <a:r>
              <a:rPr lang="en-US" sz="1400" dirty="0" err="1">
                <a:latin typeface="Courier New"/>
                <a:cs typeface="Courier New"/>
              </a:rPr>
              <a:t>wikibase:language</a:t>
            </a:r>
            <a:r>
              <a:rPr lang="en-US" sz="1400" dirty="0">
                <a:latin typeface="Courier New"/>
                <a:cs typeface="Courier New"/>
              </a:rPr>
              <a:t> "en". }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  ?human wdt:P40 wd:Q15070044.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}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LIMIT </a:t>
            </a:r>
            <a:r>
              <a:rPr lang="en-US" sz="1400" dirty="0" smtClean="0">
                <a:latin typeface="Courier New"/>
                <a:cs typeface="Courier New"/>
              </a:rPr>
              <a:t>1</a:t>
            </a:r>
          </a:p>
          <a:p>
            <a:pPr lvl="1" indent="0">
              <a:buNone/>
            </a:pPr>
            <a:endParaRPr lang="en-US" sz="1400" dirty="0">
              <a:latin typeface="Courier New"/>
              <a:cs typeface="Courier New"/>
            </a:endParaRPr>
          </a:p>
          <a:p>
            <a:pPr lvl="1" indent="0">
              <a:buNone/>
            </a:pPr>
            <a:r>
              <a:rPr lang="en-US" sz="1400" dirty="0">
                <a:hlinkClick r:id="rId2"/>
              </a:rPr>
              <a:t>https://query.wikidata.org/</a:t>
            </a:r>
            <a:r>
              <a:rPr lang="en-US" sz="1400" dirty="0"/>
              <a:t> </a:t>
            </a:r>
          </a:p>
          <a:p>
            <a:pPr lvl="1" indent="0">
              <a:buNone/>
            </a:pPr>
            <a:endParaRPr lang="en-US" sz="1400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9152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Data Collection &amp; Curating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434380"/>
            <a:ext cx="8939134" cy="858561"/>
          </a:xfrm>
        </p:spPr>
      </p:pic>
      <p:sp>
        <p:nvSpPr>
          <p:cNvPr id="5" name="TextBox 4"/>
          <p:cNvSpPr txBox="1"/>
          <p:nvPr/>
        </p:nvSpPr>
        <p:spPr>
          <a:xfrm>
            <a:off x="609600" y="2292941"/>
            <a:ext cx="9893286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Word </a:t>
            </a:r>
            <a:r>
              <a:rPr lang="en-US" b="1" dirty="0" err="1"/>
              <a:t>embeddings</a:t>
            </a:r>
            <a:r>
              <a:rPr lang="en-US" b="1" dirty="0"/>
              <a:t> for each </a:t>
            </a:r>
            <a:r>
              <a:rPr lang="en-US" b="1" dirty="0" smtClean="0"/>
              <a:t>unique word</a:t>
            </a:r>
            <a:endParaRPr lang="en-US" b="1" dirty="0"/>
          </a:p>
          <a:p>
            <a:pPr lvl="1"/>
            <a:r>
              <a:rPr lang="en-US" dirty="0"/>
              <a:t>Barack   = [0.134, 0.334,-0.244, 0.311,</a:t>
            </a:r>
            <a:r>
              <a:rPr lang="mr-IN" dirty="0"/>
              <a:t>…</a:t>
            </a:r>
            <a:r>
              <a:rPr lang="en-US" dirty="0"/>
              <a:t>, 0.234,0.908]</a:t>
            </a:r>
          </a:p>
          <a:p>
            <a:pPr lvl="1"/>
            <a:r>
              <a:rPr lang="en-US" dirty="0"/>
              <a:t>Obama  = [0.234, -0.744,-0.334, 0.223,</a:t>
            </a:r>
            <a:r>
              <a:rPr lang="mr-IN" dirty="0"/>
              <a:t>…</a:t>
            </a:r>
            <a:r>
              <a:rPr lang="en-US" dirty="0"/>
              <a:t>, 0.044,0.008]</a:t>
            </a:r>
          </a:p>
          <a:p>
            <a:pPr lvl="1"/>
            <a:r>
              <a:rPr lang="en-US" dirty="0"/>
              <a:t>Michelle = [0.324, 0.674,0.676, 0.945,</a:t>
            </a:r>
            <a:r>
              <a:rPr lang="mr-IN" dirty="0"/>
              <a:t>…</a:t>
            </a:r>
            <a:r>
              <a:rPr lang="en-US" dirty="0"/>
              <a:t>, 0.743,-0.512</a:t>
            </a:r>
            <a:r>
              <a:rPr lang="en-US" dirty="0" smtClean="0"/>
              <a:t>]</a:t>
            </a:r>
          </a:p>
          <a:p>
            <a:pPr lvl="1"/>
            <a:endParaRPr lang="en-US" dirty="0" smtClean="0"/>
          </a:p>
          <a:p>
            <a:r>
              <a:rPr lang="en-US" b="1" dirty="0"/>
              <a:t>Construct entity </a:t>
            </a:r>
            <a:r>
              <a:rPr lang="en-US" b="1" dirty="0" err="1"/>
              <a:t>embeddings</a:t>
            </a:r>
            <a:endParaRPr lang="en-US" b="1" dirty="0"/>
          </a:p>
          <a:p>
            <a:pPr lvl="1"/>
            <a:r>
              <a:rPr lang="en-US" i="1" dirty="0"/>
              <a:t>E</a:t>
            </a:r>
            <a:r>
              <a:rPr lang="en-US" dirty="0"/>
              <a:t>(Barack Obama) = </a:t>
            </a:r>
            <a:r>
              <a:rPr lang="en-US" i="1" dirty="0" err="1"/>
              <a:t>avg</a:t>
            </a:r>
            <a:r>
              <a:rPr lang="en-US" dirty="0"/>
              <a:t>({</a:t>
            </a:r>
            <a:r>
              <a:rPr lang="en-US" dirty="0" err="1"/>
              <a:t>Barack,Obama</a:t>
            </a:r>
            <a:r>
              <a:rPr lang="en-US" dirty="0"/>
              <a:t>}) </a:t>
            </a:r>
          </a:p>
          <a:p>
            <a:pPr lvl="1"/>
            <a:r>
              <a:rPr lang="en-US" dirty="0"/>
              <a:t>	= ( </a:t>
            </a:r>
            <a:r>
              <a:rPr lang="en-US" sz="1600" dirty="0"/>
              <a:t>[0.134, 0.334,-0.244, 0.311,</a:t>
            </a:r>
            <a:r>
              <a:rPr lang="mr-IN" sz="1600" dirty="0"/>
              <a:t>…</a:t>
            </a:r>
            <a:r>
              <a:rPr lang="en-US" sz="1600" dirty="0"/>
              <a:t>, 0.234,0.908]+[0.234, -0.744,-0.334, 0.223,</a:t>
            </a:r>
            <a:r>
              <a:rPr lang="mr-IN" sz="1600" dirty="0"/>
              <a:t>…</a:t>
            </a:r>
            <a:r>
              <a:rPr lang="en-US" sz="1600" dirty="0"/>
              <a:t>, 0.044,0.008] )/2</a:t>
            </a:r>
            <a:endParaRPr lang="en-US" dirty="0"/>
          </a:p>
          <a:p>
            <a:pPr lvl="1"/>
            <a:r>
              <a:rPr lang="en-US" dirty="0"/>
              <a:t>	= [</a:t>
            </a:r>
            <a:r>
              <a:rPr lang="is-IS" dirty="0"/>
              <a:t>0.184, -0.205, -0.289, 0.267,  ... 0.139 , 0.458]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i="1" dirty="0"/>
              <a:t>E</a:t>
            </a:r>
            <a:r>
              <a:rPr lang="en-US" dirty="0"/>
              <a:t>(Michelle Obama) = [</a:t>
            </a:r>
            <a:r>
              <a:rPr lang="mr-IN" dirty="0"/>
              <a:t>0.2790</a:t>
            </a:r>
            <a:r>
              <a:rPr lang="en-US" dirty="0"/>
              <a:t>,</a:t>
            </a:r>
            <a:r>
              <a:rPr lang="mr-IN" dirty="0"/>
              <a:t> -0.0350</a:t>
            </a:r>
            <a:r>
              <a:rPr lang="en-US" dirty="0"/>
              <a:t>,</a:t>
            </a:r>
            <a:r>
              <a:rPr lang="mr-IN" dirty="0"/>
              <a:t> 0.1710</a:t>
            </a:r>
            <a:r>
              <a:rPr lang="en-US" dirty="0"/>
              <a:t>,</a:t>
            </a:r>
            <a:r>
              <a:rPr lang="mr-IN" dirty="0"/>
              <a:t> 0.5840</a:t>
            </a:r>
            <a:r>
              <a:rPr lang="en-US" dirty="0"/>
              <a:t>, </a:t>
            </a:r>
            <a:r>
              <a:rPr lang="mr-IN" dirty="0"/>
              <a:t>… </a:t>
            </a:r>
            <a:r>
              <a:rPr lang="en-US" dirty="0"/>
              <a:t>, </a:t>
            </a:r>
            <a:r>
              <a:rPr lang="mr-IN" dirty="0"/>
              <a:t>0.3935</a:t>
            </a:r>
            <a:r>
              <a:rPr lang="en-US" dirty="0"/>
              <a:t>,</a:t>
            </a:r>
            <a:r>
              <a:rPr lang="mr-IN" dirty="0"/>
              <a:t> -0.2520</a:t>
            </a:r>
            <a:r>
              <a:rPr lang="en-US" dirty="0" smtClean="0"/>
              <a:t>]</a:t>
            </a:r>
          </a:p>
          <a:p>
            <a:pPr lvl="1"/>
            <a:endParaRPr lang="en-US" dirty="0"/>
          </a:p>
          <a:p>
            <a:r>
              <a:rPr lang="en-US" b="1" dirty="0" smtClean="0"/>
              <a:t>Build positive/negative triplets</a:t>
            </a:r>
          </a:p>
          <a:p>
            <a:r>
              <a:rPr lang="en-US" dirty="0"/>
              <a:t>Positive Triplet  = (</a:t>
            </a:r>
            <a:r>
              <a:rPr lang="en-US" i="1" dirty="0"/>
              <a:t>E</a:t>
            </a:r>
            <a:r>
              <a:rPr lang="en-US" dirty="0"/>
              <a:t>(Barack Obama), </a:t>
            </a:r>
            <a:r>
              <a:rPr lang="en-US" dirty="0" err="1"/>
              <a:t>isSpouse</a:t>
            </a:r>
            <a:r>
              <a:rPr lang="en-US" dirty="0"/>
              <a:t>, </a:t>
            </a:r>
            <a:r>
              <a:rPr lang="en-US" i="1" dirty="0"/>
              <a:t>E</a:t>
            </a:r>
            <a:r>
              <a:rPr lang="en-US" dirty="0"/>
              <a:t>(Michelle Obama))</a:t>
            </a:r>
          </a:p>
          <a:p>
            <a:r>
              <a:rPr lang="en-US" dirty="0"/>
              <a:t>Negative Triplet = (</a:t>
            </a:r>
            <a:r>
              <a:rPr lang="en-US" i="1" dirty="0"/>
              <a:t>E</a:t>
            </a:r>
            <a:r>
              <a:rPr lang="en-US" dirty="0"/>
              <a:t>(Barack Obama), </a:t>
            </a:r>
            <a:r>
              <a:rPr lang="en-US" dirty="0" err="1"/>
              <a:t>isSister</a:t>
            </a:r>
            <a:r>
              <a:rPr lang="en-US" dirty="0"/>
              <a:t>, </a:t>
            </a:r>
            <a:r>
              <a:rPr lang="en-US" i="1" dirty="0"/>
              <a:t>E</a:t>
            </a:r>
            <a:r>
              <a:rPr lang="en-US" dirty="0"/>
              <a:t>(Michelle Obama))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06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0" name="Rectangle 69"/>
              <p:cNvSpPr/>
              <p:nvPr/>
            </p:nvSpPr>
            <p:spPr>
              <a:xfrm>
                <a:off x="1529441" y="3100546"/>
                <a:ext cx="990601" cy="267788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2400" i="1" dirty="0" smtClean="0">
                              <a:solidFill>
                                <a:schemeClr val="tx1"/>
                              </a:solidFill>
                              <a:effectLst/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400" b="0" i="1" dirty="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eqArr>
                                  <m:eqArr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  <m:e>
                                    <m:eqArr>
                                      <m:eqArr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…</m:t>
                                        </m:r>
                                      </m:e>
                                      <m:e>
                                        <m:eqArr>
                                          <m:eqArr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eqArr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𝑎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3</m:t>
                                                </m:r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00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1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2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  <m:e>
                                                <m:eqArr>
                                                  <m:eqArr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eqArr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…</m:t>
                                                    </m:r>
                                                  </m:e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𝑏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3</m:t>
                                                        </m:r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00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eqArr>
                                              </m:e>
                                            </m:eqArr>
                                          </m:e>
                                        </m:eqArr>
                                      </m:e>
                                    </m:eqAr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70" name="Rectangle 6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9441" y="3100546"/>
                <a:ext cx="990601" cy="2677886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TextBox 70"/>
          <p:cNvSpPr txBox="1"/>
          <p:nvPr/>
        </p:nvSpPr>
        <p:spPr>
          <a:xfrm>
            <a:off x="1568526" y="5764739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300 x 1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369126" y="3100546"/>
            <a:ext cx="990601" cy="267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  <a:effectLst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6825149" y="3100546"/>
            <a:ext cx="990601" cy="267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4" name="Rectangle 73"/>
              <p:cNvSpPr/>
              <p:nvPr/>
            </p:nvSpPr>
            <p:spPr>
              <a:xfrm>
                <a:off x="9144433" y="3399903"/>
                <a:ext cx="990601" cy="207917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2400" i="1" dirty="0" smtClean="0">
                              <a:solidFill>
                                <a:schemeClr val="tx1"/>
                              </a:solidFill>
                              <a:effectLst/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400" b="0" i="1" dirty="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eqArr>
                                  <m:eqArr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𝑙</m:t>
                                    </m:r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)</m:t>
                                    </m:r>
                                  </m:e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𝑙</m:t>
                                    </m:r>
                                    <m:d>
                                      <m:d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e>
                                    <m:eqArr>
                                      <m:eqArr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𝑙</m:t>
                                        </m:r>
                                        <m:d>
                                          <m:d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  <m:e>
                                        <m:eqArr>
                                          <m:eqArr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eqArrPr>
                                          <m:e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𝑙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𝑝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4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𝑙</m:t>
                                                </m:r>
                                                <m:d>
                                                  <m:d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𝑝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5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</m:eqArr>
                                          </m:e>
                                        </m:eqArr>
                                      </m:e>
                                    </m:eqAr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 xmlns="">
          <p:sp>
            <p:nvSpPr>
              <p:cNvPr id="74" name="Rectangle 7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433" y="3399903"/>
                <a:ext cx="990601" cy="207917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5" name="Straight Arrow Connector 74"/>
          <p:cNvCxnSpPr>
            <a:stCxn id="74" idx="3"/>
            <a:endCxn id="78" idx="1"/>
          </p:cNvCxnSpPr>
          <p:nvPr/>
        </p:nvCxnSpPr>
        <p:spPr>
          <a:xfrm>
            <a:off x="2520042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2520042" y="350887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2520042" y="350887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2520042" y="323001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2520042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2520042" y="443948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2520042" y="416063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2520042" y="537171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2520042" y="537171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2520042" y="509286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100" idx="3"/>
            <a:endCxn id="104" idx="1"/>
          </p:cNvCxnSpPr>
          <p:nvPr/>
        </p:nvCxnSpPr>
        <p:spPr>
          <a:xfrm>
            <a:off x="4717535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717535" y="350887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4717535" y="350887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V="1">
            <a:off x="4717535" y="323001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>
            <a:off x="4717535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717535" y="443948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4717535" y="416063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>
            <a:off x="4717535" y="537171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4717535" y="537171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/>
          <p:nvPr/>
        </p:nvCxnSpPr>
        <p:spPr>
          <a:xfrm flipV="1">
            <a:off x="4717535" y="509286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>
            <a:off x="8295349" y="4424905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flipV="1">
            <a:off x="8295349" y="4036140"/>
            <a:ext cx="849084" cy="390622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8295349" y="3649231"/>
            <a:ext cx="849084" cy="773818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8304495" y="4417479"/>
            <a:ext cx="849084" cy="390622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>
            <a:off x="8304495" y="4423049"/>
            <a:ext cx="849084" cy="773818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693559" y="2633971"/>
            <a:ext cx="6623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Input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3446587" y="2515771"/>
            <a:ext cx="8356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Hidden</a:t>
            </a:r>
          </a:p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Layer 1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902610" y="2510861"/>
            <a:ext cx="824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Hidden</a:t>
            </a:r>
          </a:p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Layer k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9221894" y="2633971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Output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9293227" y="5729392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ambria Math" charset="0"/>
                <a:ea typeface="Cambria Math" charset="0"/>
                <a:cs typeface="Cambria Math" charset="0"/>
              </a:rPr>
              <a:t>5 x 1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4500377" y="3273447"/>
            <a:ext cx="567784" cy="467139"/>
            <a:chOff x="4556464" y="5307326"/>
            <a:chExt cx="567784" cy="467139"/>
          </a:xfrm>
        </p:grpSpPr>
        <p:sp>
          <p:nvSpPr>
            <p:cNvPr id="106" name="Oval 105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4500377" y="4191335"/>
            <a:ext cx="567784" cy="467139"/>
            <a:chOff x="4556464" y="5307326"/>
            <a:chExt cx="567784" cy="467139"/>
          </a:xfrm>
        </p:grpSpPr>
        <p:sp>
          <p:nvSpPr>
            <p:cNvPr id="109" name="Oval 108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4500377" y="5159088"/>
            <a:ext cx="567784" cy="467139"/>
            <a:chOff x="4556464" y="5307326"/>
            <a:chExt cx="567784" cy="467139"/>
          </a:xfrm>
        </p:grpSpPr>
        <p:sp>
          <p:nvSpPr>
            <p:cNvPr id="112" name="Oval 111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936481" y="4191334"/>
            <a:ext cx="671979" cy="467139"/>
            <a:chOff x="4526647" y="5307326"/>
            <a:chExt cx="671979" cy="467139"/>
          </a:xfrm>
        </p:grpSpPr>
        <p:sp>
          <p:nvSpPr>
            <p:cNvPr id="115" name="Oval 114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4526647" y="5357191"/>
              <a:ext cx="671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smtClean="0">
                  <a:latin typeface="Cambria Math" charset="0"/>
                  <a:ea typeface="Cambria Math" charset="0"/>
                  <a:cs typeface="Cambria Math" charset="0"/>
                </a:rPr>
                <a:t>out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cxnSp>
        <p:nvCxnSpPr>
          <p:cNvPr id="117" name="Straight Arrow Connector 116"/>
          <p:cNvCxnSpPr/>
          <p:nvPr/>
        </p:nvCxnSpPr>
        <p:spPr>
          <a:xfrm>
            <a:off x="4347259" y="5392657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4347259" y="4418969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>
            <a:off x="4347259" y="3507016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7796086" y="4424903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3343289" y="5780128"/>
            <a:ext cx="10422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  <a:r>
              <a:rPr lang="en-US" sz="1600" i="1" baseline="-25000" dirty="0" smtClean="0">
                <a:latin typeface="Cambria Math" charset="0"/>
                <a:ea typeface="Cambria Math" charset="0"/>
                <a:cs typeface="Cambria Math" charset="0"/>
              </a:rPr>
              <a:t>L1</a:t>
            </a:r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 nodes</a:t>
            </a:r>
            <a:endParaRPr lang="en-US" sz="16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6799312" y="5760170"/>
            <a:ext cx="10390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  <a:r>
              <a:rPr lang="en-US" sz="1600" i="1" baseline="-25000" dirty="0" smtClean="0">
                <a:latin typeface="Cambria Math" charset="0"/>
                <a:ea typeface="Cambria Math" charset="0"/>
                <a:cs typeface="Cambria Math" charset="0"/>
              </a:rPr>
              <a:t>Lk</a:t>
            </a:r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 nodes</a:t>
            </a:r>
            <a:endParaRPr lang="en-US" sz="16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5581852" y="4089570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800" dirty="0" smtClean="0"/>
              <a:t>…</a:t>
            </a:r>
            <a:endParaRPr lang="en-US" sz="2800" dirty="0"/>
          </a:p>
        </p:txBody>
      </p:sp>
      <p:cxnSp>
        <p:nvCxnSpPr>
          <p:cNvPr id="124" name="Straight Arrow Connector 123"/>
          <p:cNvCxnSpPr/>
          <p:nvPr/>
        </p:nvCxnSpPr>
        <p:spPr>
          <a:xfrm>
            <a:off x="5965156" y="4444142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5965156" y="3513526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5965156" y="3513526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 flipV="1">
            <a:off x="5965156" y="3234667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>
            <a:off x="5965156" y="4444142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>
            <a:off x="5965156" y="4444142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 flipV="1">
            <a:off x="5965156" y="416528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5965156" y="5376372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5965156" y="5376372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V="1">
            <a:off x="5965156" y="509751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iped Right Arrow 133"/>
          <p:cNvSpPr/>
          <p:nvPr/>
        </p:nvSpPr>
        <p:spPr>
          <a:xfrm>
            <a:off x="2301181" y="6074614"/>
            <a:ext cx="6971071" cy="363794"/>
          </a:xfrm>
          <a:prstGeom prst="stripedRightArrow">
            <a:avLst>
              <a:gd name="adj1" fmla="val 60810"/>
              <a:gd name="adj2" fmla="val 66216"/>
            </a:avLst>
          </a:prstGeom>
          <a:gradFill flip="none" rotWithShape="1">
            <a:gsLst>
              <a:gs pos="89000">
                <a:schemeClr val="bg1">
                  <a:lumMod val="85000"/>
                </a:schemeClr>
              </a:gs>
              <a:gs pos="0">
                <a:schemeClr val="tx1"/>
              </a:gs>
              <a:gs pos="60000">
                <a:schemeClr val="bg1">
                  <a:lumMod val="75000"/>
                </a:schemeClr>
              </a:gs>
              <a:gs pos="100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 Function</a:t>
            </a:r>
            <a:endParaRPr lang="en-US" dirty="0"/>
          </a:p>
        </p:txBody>
      </p:sp>
      <p:sp>
        <p:nvSpPr>
          <p:cNvPr id="135" name="Striped Right Arrow 134"/>
          <p:cNvSpPr/>
          <p:nvPr/>
        </p:nvSpPr>
        <p:spPr>
          <a:xfrm flipH="1">
            <a:off x="2263164" y="2305287"/>
            <a:ext cx="6971071" cy="363794"/>
          </a:xfrm>
          <a:prstGeom prst="stripedRightArrow">
            <a:avLst>
              <a:gd name="adj1" fmla="val 60810"/>
              <a:gd name="adj2" fmla="val 66216"/>
            </a:avLst>
          </a:prstGeom>
          <a:gradFill flip="none" rotWithShape="1">
            <a:gsLst>
              <a:gs pos="89000">
                <a:schemeClr val="bg1">
                  <a:lumMod val="85000"/>
                </a:schemeClr>
              </a:gs>
              <a:gs pos="0">
                <a:schemeClr val="tx1"/>
              </a:gs>
              <a:gs pos="60000">
                <a:schemeClr val="bg1">
                  <a:lumMod val="75000"/>
                </a:schemeClr>
              </a:gs>
              <a:gs pos="100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Learning </a:t>
            </a:r>
            <a:r>
              <a:rPr lang="en-US" dirty="0" smtClean="0"/>
              <a:t>Function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Multilayered Perceptron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64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047" y="1466220"/>
            <a:ext cx="8358515" cy="522407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152718"/>
            <a:ext cx="10237694" cy="656751"/>
          </a:xfrm>
        </p:spPr>
        <p:txBody>
          <a:bodyPr/>
          <a:lstStyle/>
          <a:p>
            <a:r>
              <a:rPr lang="en-US" dirty="0" smtClean="0"/>
              <a:t>MLP Hyper Parameter Optimization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7091" y="809469"/>
            <a:ext cx="5542707" cy="71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99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141</TotalTime>
  <Words>614</Words>
  <Application>Microsoft Macintosh PowerPoint</Application>
  <PresentationFormat>Widescreen</PresentationFormat>
  <Paragraphs>115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 Black</vt:lpstr>
      <vt:lpstr>Calibri</vt:lpstr>
      <vt:lpstr>Cambria Math</vt:lpstr>
      <vt:lpstr>Courier New</vt:lpstr>
      <vt:lpstr>Mangal</vt:lpstr>
      <vt:lpstr>Wingdings</vt:lpstr>
      <vt:lpstr>Arial</vt:lpstr>
      <vt:lpstr>Essential</vt:lpstr>
      <vt:lpstr>Deep Learning over Knowledge Graphs</vt:lpstr>
      <vt:lpstr>Knowledge Graph Completion</vt:lpstr>
      <vt:lpstr>Knowledge Graph Completion</vt:lpstr>
      <vt:lpstr>Knowledge Graph Completion</vt:lpstr>
      <vt:lpstr>Approach</vt:lpstr>
      <vt:lpstr>Data Collection &amp; Curating</vt:lpstr>
      <vt:lpstr>Data Collection &amp; Curating</vt:lpstr>
      <vt:lpstr>Multilayered Perceptron Architecture</vt:lpstr>
      <vt:lpstr>MLP Hyper Parameter Optimization</vt:lpstr>
      <vt:lpstr>Neural Tensor Network Architecture</vt:lpstr>
      <vt:lpstr>NTN Training</vt:lpstr>
      <vt:lpstr>PowerPoint Presentation</vt:lpstr>
      <vt:lpstr>Test set construction</vt:lpstr>
      <vt:lpstr>PowerPoint Presentation</vt:lpstr>
      <vt:lpstr>End notes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 Sherman</dc:creator>
  <cp:lastModifiedBy>Doug Sherman</cp:lastModifiedBy>
  <cp:revision>13</cp:revision>
  <dcterms:created xsi:type="dcterms:W3CDTF">2017-12-04T23:05:58Z</dcterms:created>
  <dcterms:modified xsi:type="dcterms:W3CDTF">2017-12-05T04:44:51Z</dcterms:modified>
</cp:coreProperties>
</file>

<file path=docProps/thumbnail.jpeg>
</file>